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30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7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8" r:id="rId33"/>
    <p:sldId id="289" r:id="rId34"/>
    <p:sldId id="285" r:id="rId35"/>
    <p:sldId id="304" r:id="rId36"/>
    <p:sldId id="306" r:id="rId37"/>
    <p:sldId id="310" r:id="rId38"/>
    <p:sldId id="311" r:id="rId39"/>
    <p:sldId id="312" r:id="rId40"/>
    <p:sldId id="293" r:id="rId41"/>
    <p:sldId id="294" r:id="rId42"/>
    <p:sldId id="295" r:id="rId43"/>
    <p:sldId id="313" r:id="rId44"/>
    <p:sldId id="314" r:id="rId45"/>
    <p:sldId id="298" r:id="rId46"/>
    <p:sldId id="299" r:id="rId47"/>
    <p:sldId id="300" r:id="rId48"/>
    <p:sldId id="305" r:id="rId49"/>
    <p:sldId id="301" r:id="rId50"/>
    <p:sldId id="3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89"/>
  </p:normalViewPr>
  <p:slideViewPr>
    <p:cSldViewPr snapToGrid="0">
      <p:cViewPr varScale="1">
        <p:scale>
          <a:sx n="108" d="100"/>
          <a:sy n="10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565C8A-9DA3-4BCD-AA55-28EAEC91B1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E272CF-B04B-48A9-874D-8970BF6D0DE6}">
      <dgm:prSet/>
      <dgm:spPr/>
      <dgm:t>
        <a:bodyPr/>
        <a:lstStyle/>
        <a:p>
          <a:r>
            <a:rPr lang="en-US"/>
            <a:t>Inamdar , Ali Suhel </a:t>
          </a:r>
        </a:p>
      </dgm:t>
    </dgm:pt>
    <dgm:pt modelId="{884D9D9A-76CE-4FEB-B2DB-C4FD6B303BFA}" type="parTrans" cxnId="{A9BDB279-7316-4BD1-B758-7350FCAAC89C}">
      <dgm:prSet/>
      <dgm:spPr/>
      <dgm:t>
        <a:bodyPr/>
        <a:lstStyle/>
        <a:p>
          <a:endParaRPr lang="en-US"/>
        </a:p>
      </dgm:t>
    </dgm:pt>
    <dgm:pt modelId="{1C65836A-D876-4F2D-BAD4-9EB3437F45F3}" type="sibTrans" cxnId="{A9BDB279-7316-4BD1-B758-7350FCAAC89C}">
      <dgm:prSet/>
      <dgm:spPr/>
      <dgm:t>
        <a:bodyPr/>
        <a:lstStyle/>
        <a:p>
          <a:endParaRPr lang="en-US"/>
        </a:p>
      </dgm:t>
    </dgm:pt>
    <dgm:pt modelId="{AD2DCDE7-6D63-4F67-A03B-85C7FB7E40B3}">
      <dgm:prSet/>
      <dgm:spPr/>
      <dgm:t>
        <a:bodyPr/>
        <a:lstStyle/>
        <a:p>
          <a:r>
            <a:rPr lang="en-US" b="0" i="0"/>
            <a:t>Chinnaobaiahgari, Likhitha</a:t>
          </a:r>
          <a:endParaRPr lang="en-US"/>
        </a:p>
      </dgm:t>
    </dgm:pt>
    <dgm:pt modelId="{DB5534AF-FC11-47B1-9474-B7C490368FB1}" type="parTrans" cxnId="{0EFA78F5-7600-45CD-BD01-11052041FE5F}">
      <dgm:prSet/>
      <dgm:spPr/>
      <dgm:t>
        <a:bodyPr/>
        <a:lstStyle/>
        <a:p>
          <a:endParaRPr lang="en-US"/>
        </a:p>
      </dgm:t>
    </dgm:pt>
    <dgm:pt modelId="{E77B3D26-0333-4AD5-8933-B32484BC4EBE}" type="sibTrans" cxnId="{0EFA78F5-7600-45CD-BD01-11052041FE5F}">
      <dgm:prSet/>
      <dgm:spPr/>
      <dgm:t>
        <a:bodyPr/>
        <a:lstStyle/>
        <a:p>
          <a:endParaRPr lang="en-US"/>
        </a:p>
      </dgm:t>
    </dgm:pt>
    <dgm:pt modelId="{66CE1188-78F4-4499-A3FC-0ACA797CE15F}">
      <dgm:prSet/>
      <dgm:spPr/>
      <dgm:t>
        <a:bodyPr/>
        <a:lstStyle/>
        <a:p>
          <a:r>
            <a:rPr lang="en-US" b="0" i="0"/>
            <a:t>Maniyar, Krishna Kirit</a:t>
          </a:r>
          <a:endParaRPr lang="en-US"/>
        </a:p>
      </dgm:t>
    </dgm:pt>
    <dgm:pt modelId="{1EF25135-6F2F-48CC-A263-AF88659C455E}" type="parTrans" cxnId="{77A36B18-0567-4C85-A68F-F4E836760FC1}">
      <dgm:prSet/>
      <dgm:spPr/>
      <dgm:t>
        <a:bodyPr/>
        <a:lstStyle/>
        <a:p>
          <a:endParaRPr lang="en-US"/>
        </a:p>
      </dgm:t>
    </dgm:pt>
    <dgm:pt modelId="{843DD6D6-DDEE-467F-A07C-17DB907D60F0}" type="sibTrans" cxnId="{77A36B18-0567-4C85-A68F-F4E836760FC1}">
      <dgm:prSet/>
      <dgm:spPr/>
      <dgm:t>
        <a:bodyPr/>
        <a:lstStyle/>
        <a:p>
          <a:endParaRPr lang="en-US"/>
        </a:p>
      </dgm:t>
    </dgm:pt>
    <dgm:pt modelId="{E3B6DDB0-F25A-424B-9CEA-D561B5CBC77F}">
      <dgm:prSet/>
      <dgm:spPr/>
      <dgm:t>
        <a:bodyPr/>
        <a:lstStyle/>
        <a:p>
          <a:r>
            <a:rPr lang="en-US" b="0" i="0"/>
            <a:t>Jha, Shivam</a:t>
          </a:r>
          <a:endParaRPr lang="en-US"/>
        </a:p>
      </dgm:t>
    </dgm:pt>
    <dgm:pt modelId="{AFBC0A29-35F3-490F-9508-0D28526485CB}" type="parTrans" cxnId="{C0761BAF-C0C6-4404-B63B-937A6DE3ACEF}">
      <dgm:prSet/>
      <dgm:spPr/>
      <dgm:t>
        <a:bodyPr/>
        <a:lstStyle/>
        <a:p>
          <a:endParaRPr lang="en-US"/>
        </a:p>
      </dgm:t>
    </dgm:pt>
    <dgm:pt modelId="{C2949522-2CF2-417A-8872-0EDE56413DB6}" type="sibTrans" cxnId="{C0761BAF-C0C6-4404-B63B-937A6DE3ACEF}">
      <dgm:prSet/>
      <dgm:spPr/>
      <dgm:t>
        <a:bodyPr/>
        <a:lstStyle/>
        <a:p>
          <a:endParaRPr lang="en-US"/>
        </a:p>
      </dgm:t>
    </dgm:pt>
    <dgm:pt modelId="{17841CC2-EEED-6547-8321-4DD8286B568F}" type="pres">
      <dgm:prSet presAssocID="{A2565C8A-9DA3-4BCD-AA55-28EAEC91B179}" presName="linear" presStyleCnt="0">
        <dgm:presLayoutVars>
          <dgm:animLvl val="lvl"/>
          <dgm:resizeHandles val="exact"/>
        </dgm:presLayoutVars>
      </dgm:prSet>
      <dgm:spPr/>
    </dgm:pt>
    <dgm:pt modelId="{2C3E1EF6-3103-DE49-BA73-DF1648EA9801}" type="pres">
      <dgm:prSet presAssocID="{6CE272CF-B04B-48A9-874D-8970BF6D0DE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2298F8E-9DE4-5844-BE23-EE951EE5AD1F}" type="pres">
      <dgm:prSet presAssocID="{1C65836A-D876-4F2D-BAD4-9EB3437F45F3}" presName="spacer" presStyleCnt="0"/>
      <dgm:spPr/>
    </dgm:pt>
    <dgm:pt modelId="{2B7A80F0-1315-B143-8E84-FBE802B274A0}" type="pres">
      <dgm:prSet presAssocID="{AD2DCDE7-6D63-4F67-A03B-85C7FB7E40B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0ED4D9D-17E5-2246-AA4E-69F132AB925E}" type="pres">
      <dgm:prSet presAssocID="{E77B3D26-0333-4AD5-8933-B32484BC4EBE}" presName="spacer" presStyleCnt="0"/>
      <dgm:spPr/>
    </dgm:pt>
    <dgm:pt modelId="{3E4C116E-3641-7347-9B40-B08887922172}" type="pres">
      <dgm:prSet presAssocID="{66CE1188-78F4-4499-A3FC-0ACA797CE15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92A607-6B26-134C-B0D1-9AAD1096A4D3}" type="pres">
      <dgm:prSet presAssocID="{843DD6D6-DDEE-467F-A07C-17DB907D60F0}" presName="spacer" presStyleCnt="0"/>
      <dgm:spPr/>
    </dgm:pt>
    <dgm:pt modelId="{59A5BFE4-984F-FE42-A744-C7CA441C45A9}" type="pres">
      <dgm:prSet presAssocID="{E3B6DDB0-F25A-424B-9CEA-D561B5CBC7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56DB810-5F41-9D44-B54E-C665F1976866}" type="presOf" srcId="{AD2DCDE7-6D63-4F67-A03B-85C7FB7E40B3}" destId="{2B7A80F0-1315-B143-8E84-FBE802B274A0}" srcOrd="0" destOrd="0" presId="urn:microsoft.com/office/officeart/2005/8/layout/vList2"/>
    <dgm:cxn modelId="{77A36B18-0567-4C85-A68F-F4E836760FC1}" srcId="{A2565C8A-9DA3-4BCD-AA55-28EAEC91B179}" destId="{66CE1188-78F4-4499-A3FC-0ACA797CE15F}" srcOrd="2" destOrd="0" parTransId="{1EF25135-6F2F-48CC-A263-AF88659C455E}" sibTransId="{843DD6D6-DDEE-467F-A07C-17DB907D60F0}"/>
    <dgm:cxn modelId="{025D215C-492E-2348-B8BD-D6E1EDE63C82}" type="presOf" srcId="{6CE272CF-B04B-48A9-874D-8970BF6D0DE6}" destId="{2C3E1EF6-3103-DE49-BA73-DF1648EA9801}" srcOrd="0" destOrd="0" presId="urn:microsoft.com/office/officeart/2005/8/layout/vList2"/>
    <dgm:cxn modelId="{A9BDB279-7316-4BD1-B758-7350FCAAC89C}" srcId="{A2565C8A-9DA3-4BCD-AA55-28EAEC91B179}" destId="{6CE272CF-B04B-48A9-874D-8970BF6D0DE6}" srcOrd="0" destOrd="0" parTransId="{884D9D9A-76CE-4FEB-B2DB-C4FD6B303BFA}" sibTransId="{1C65836A-D876-4F2D-BAD4-9EB3437F45F3}"/>
    <dgm:cxn modelId="{3031A690-E8AD-4044-801F-4F0EB625D6CD}" type="presOf" srcId="{E3B6DDB0-F25A-424B-9CEA-D561B5CBC77F}" destId="{59A5BFE4-984F-FE42-A744-C7CA441C45A9}" srcOrd="0" destOrd="0" presId="urn:microsoft.com/office/officeart/2005/8/layout/vList2"/>
    <dgm:cxn modelId="{C0761BAF-C0C6-4404-B63B-937A6DE3ACEF}" srcId="{A2565C8A-9DA3-4BCD-AA55-28EAEC91B179}" destId="{E3B6DDB0-F25A-424B-9CEA-D561B5CBC77F}" srcOrd="3" destOrd="0" parTransId="{AFBC0A29-35F3-490F-9508-0D28526485CB}" sibTransId="{C2949522-2CF2-417A-8872-0EDE56413DB6}"/>
    <dgm:cxn modelId="{9008A1BA-D8AD-A045-B965-BBB58C40C286}" type="presOf" srcId="{66CE1188-78F4-4499-A3FC-0ACA797CE15F}" destId="{3E4C116E-3641-7347-9B40-B08887922172}" srcOrd="0" destOrd="0" presId="urn:microsoft.com/office/officeart/2005/8/layout/vList2"/>
    <dgm:cxn modelId="{6DF5A7D0-309E-6F44-961C-EB9FFFF6DB10}" type="presOf" srcId="{A2565C8A-9DA3-4BCD-AA55-28EAEC91B179}" destId="{17841CC2-EEED-6547-8321-4DD8286B568F}" srcOrd="0" destOrd="0" presId="urn:microsoft.com/office/officeart/2005/8/layout/vList2"/>
    <dgm:cxn modelId="{0EFA78F5-7600-45CD-BD01-11052041FE5F}" srcId="{A2565C8A-9DA3-4BCD-AA55-28EAEC91B179}" destId="{AD2DCDE7-6D63-4F67-A03B-85C7FB7E40B3}" srcOrd="1" destOrd="0" parTransId="{DB5534AF-FC11-47B1-9474-B7C490368FB1}" sibTransId="{E77B3D26-0333-4AD5-8933-B32484BC4EBE}"/>
    <dgm:cxn modelId="{BF10B1B1-4515-6943-BA6D-9D6AC6D5186A}" type="presParOf" srcId="{17841CC2-EEED-6547-8321-4DD8286B568F}" destId="{2C3E1EF6-3103-DE49-BA73-DF1648EA9801}" srcOrd="0" destOrd="0" presId="urn:microsoft.com/office/officeart/2005/8/layout/vList2"/>
    <dgm:cxn modelId="{08EF7743-06C3-7843-B0C0-2A8DF8C82D18}" type="presParOf" srcId="{17841CC2-EEED-6547-8321-4DD8286B568F}" destId="{D2298F8E-9DE4-5844-BE23-EE951EE5AD1F}" srcOrd="1" destOrd="0" presId="urn:microsoft.com/office/officeart/2005/8/layout/vList2"/>
    <dgm:cxn modelId="{116AD824-6673-D44B-8587-3BFE15EC1B85}" type="presParOf" srcId="{17841CC2-EEED-6547-8321-4DD8286B568F}" destId="{2B7A80F0-1315-B143-8E84-FBE802B274A0}" srcOrd="2" destOrd="0" presId="urn:microsoft.com/office/officeart/2005/8/layout/vList2"/>
    <dgm:cxn modelId="{B4E30844-D727-1745-84CA-F873F32342ED}" type="presParOf" srcId="{17841CC2-EEED-6547-8321-4DD8286B568F}" destId="{80ED4D9D-17E5-2246-AA4E-69F132AB925E}" srcOrd="3" destOrd="0" presId="urn:microsoft.com/office/officeart/2005/8/layout/vList2"/>
    <dgm:cxn modelId="{BFBEFFC5-C285-0D4B-B3A5-7178B03C95D8}" type="presParOf" srcId="{17841CC2-EEED-6547-8321-4DD8286B568F}" destId="{3E4C116E-3641-7347-9B40-B08887922172}" srcOrd="4" destOrd="0" presId="urn:microsoft.com/office/officeart/2005/8/layout/vList2"/>
    <dgm:cxn modelId="{C52DDEFE-7069-F84C-907B-AC249E233835}" type="presParOf" srcId="{17841CC2-EEED-6547-8321-4DD8286B568F}" destId="{DE92A607-6B26-134C-B0D1-9AAD1096A4D3}" srcOrd="5" destOrd="0" presId="urn:microsoft.com/office/officeart/2005/8/layout/vList2"/>
    <dgm:cxn modelId="{2DAF01C9-5846-CB48-9BBB-1138C2F5B4C1}" type="presParOf" srcId="{17841CC2-EEED-6547-8321-4DD8286B568F}" destId="{59A5BFE4-984F-FE42-A744-C7CA441C45A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E1EF6-3103-DE49-BA73-DF1648EA9801}">
      <dsp:nvSpPr>
        <dsp:cNvPr id="0" name=""/>
        <dsp:cNvSpPr/>
      </dsp:nvSpPr>
      <dsp:spPr>
        <a:xfrm>
          <a:off x="0" y="231720"/>
          <a:ext cx="53340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Inamdar , Ali Suhel </a:t>
          </a:r>
        </a:p>
      </dsp:txBody>
      <dsp:txXfrm>
        <a:off x="37467" y="269187"/>
        <a:ext cx="5259066" cy="692586"/>
      </dsp:txXfrm>
    </dsp:sp>
    <dsp:sp modelId="{2B7A80F0-1315-B143-8E84-FBE802B274A0}">
      <dsp:nvSpPr>
        <dsp:cNvPr id="0" name=""/>
        <dsp:cNvSpPr/>
      </dsp:nvSpPr>
      <dsp:spPr>
        <a:xfrm>
          <a:off x="0" y="1091400"/>
          <a:ext cx="53340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Chinnaobaiahgari, Likhitha</a:t>
          </a:r>
          <a:endParaRPr lang="en-US" sz="3200" kern="1200"/>
        </a:p>
      </dsp:txBody>
      <dsp:txXfrm>
        <a:off x="37467" y="1128867"/>
        <a:ext cx="5259066" cy="692586"/>
      </dsp:txXfrm>
    </dsp:sp>
    <dsp:sp modelId="{3E4C116E-3641-7347-9B40-B08887922172}">
      <dsp:nvSpPr>
        <dsp:cNvPr id="0" name=""/>
        <dsp:cNvSpPr/>
      </dsp:nvSpPr>
      <dsp:spPr>
        <a:xfrm>
          <a:off x="0" y="1951080"/>
          <a:ext cx="53340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Maniyar, Krishna Kirit</a:t>
          </a:r>
          <a:endParaRPr lang="en-US" sz="3200" kern="1200"/>
        </a:p>
      </dsp:txBody>
      <dsp:txXfrm>
        <a:off x="37467" y="1988547"/>
        <a:ext cx="5259066" cy="692586"/>
      </dsp:txXfrm>
    </dsp:sp>
    <dsp:sp modelId="{59A5BFE4-984F-FE42-A744-C7CA441C45A9}">
      <dsp:nvSpPr>
        <dsp:cNvPr id="0" name=""/>
        <dsp:cNvSpPr/>
      </dsp:nvSpPr>
      <dsp:spPr>
        <a:xfrm>
          <a:off x="0" y="2810760"/>
          <a:ext cx="53340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Jha, Shivam</a:t>
          </a:r>
          <a:endParaRPr lang="en-US" sz="3200" kern="1200"/>
        </a:p>
      </dsp:txBody>
      <dsp:txXfrm>
        <a:off x="37467" y="2848227"/>
        <a:ext cx="52590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5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3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4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4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1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5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1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1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0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74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rse.harvard.edu/dataset.xhtml?persistentId=doi:10.7910/DVN/HG7NV7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6" descr="An aerial view of an airport&#10;&#10;Description automatically generated">
            <a:extLst>
              <a:ext uri="{FF2B5EF4-FFF2-40B4-BE49-F238E27FC236}">
                <a16:creationId xmlns:a16="http://schemas.microsoft.com/office/drawing/2014/main" id="{71025CCC-A077-B1F8-72AD-576B2BC6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65B89-3A06-3358-3516-1668EC18C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1426" y="1454111"/>
            <a:ext cx="8438461" cy="2212848"/>
          </a:xfrm>
        </p:spPr>
        <p:txBody>
          <a:bodyPr>
            <a:normAutofit/>
          </a:bodyPr>
          <a:lstStyle/>
          <a:p>
            <a:r>
              <a:rPr lang="en-US" sz="4600" dirty="0"/>
              <a:t>SCALABLE DATABASE – CS 673</a:t>
            </a:r>
            <a:br>
              <a:rPr lang="en-US" sz="4600" dirty="0"/>
            </a:br>
            <a:r>
              <a:rPr lang="en-US" sz="4600" dirty="0"/>
              <a:t>FINAL PROJECT PHASE 2.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0FA60-039E-6DAD-28CE-FDF429E4A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7457" y="6241983"/>
            <a:ext cx="2345998" cy="5096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Group 5.</a:t>
            </a:r>
          </a:p>
        </p:txBody>
      </p:sp>
    </p:spTree>
    <p:extLst>
      <p:ext uri="{BB962C8B-B14F-4D97-AF65-F5344CB8AC3E}">
        <p14:creationId xmlns:p14="http://schemas.microsoft.com/office/powerpoint/2010/main" val="294170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9" name="Picture 8" descr="An aerial view of an airport&#10;&#10;Description automatically generated">
            <a:extLst>
              <a:ext uri="{FF2B5EF4-FFF2-40B4-BE49-F238E27FC236}">
                <a16:creationId xmlns:a16="http://schemas.microsoft.com/office/drawing/2014/main" id="{18838CC4-4173-D828-5216-7F416FD9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104EC5F-6C64-B13A-96EF-B3222D10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329" y="201880"/>
            <a:ext cx="5317852" cy="645423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A81BE32-1794-63D5-2636-C13376E17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2" y="201880"/>
            <a:ext cx="6244345" cy="30757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2BFB2-27DB-ED5B-9C58-ABAF844F8400}"/>
              </a:ext>
            </a:extLst>
          </p:cNvPr>
          <p:cNvSpPr txBox="1"/>
          <p:nvPr/>
        </p:nvSpPr>
        <p:spPr>
          <a:xfrm>
            <a:off x="199309" y="5732789"/>
            <a:ext cx="5896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Applying The delay logic to new rows and putting them into a new table and adding a column displaying the delay in Boolean values(Y/N).</a:t>
            </a:r>
          </a:p>
        </p:txBody>
      </p:sp>
    </p:spTree>
    <p:extLst>
      <p:ext uri="{BB962C8B-B14F-4D97-AF65-F5344CB8AC3E}">
        <p14:creationId xmlns:p14="http://schemas.microsoft.com/office/powerpoint/2010/main" val="158411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erial view of an airport&#10;&#10;Description automatically generated">
            <a:extLst>
              <a:ext uri="{FF2B5EF4-FFF2-40B4-BE49-F238E27FC236}">
                <a16:creationId xmlns:a16="http://schemas.microsoft.com/office/drawing/2014/main" id="{DFB6BFF3-281C-9D0E-E3CB-99DEC559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BE17BE0-3DA1-0697-3F56-24383762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91" y="1950864"/>
            <a:ext cx="10666815" cy="2533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75956-1F65-B06E-37A7-2C5195333379}"/>
              </a:ext>
            </a:extLst>
          </p:cNvPr>
          <p:cNvSpPr txBox="1"/>
          <p:nvPr/>
        </p:nvSpPr>
        <p:spPr>
          <a:xfrm>
            <a:off x="1903618" y="175122"/>
            <a:ext cx="8384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Displaying 10 rows of the new table with the delay column.</a:t>
            </a:r>
          </a:p>
        </p:txBody>
      </p:sp>
    </p:spTree>
    <p:extLst>
      <p:ext uri="{BB962C8B-B14F-4D97-AF65-F5344CB8AC3E}">
        <p14:creationId xmlns:p14="http://schemas.microsoft.com/office/powerpoint/2010/main" val="363028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erial view of an airport&#10;&#10;Description automatically generated">
            <a:extLst>
              <a:ext uri="{FF2B5EF4-FFF2-40B4-BE49-F238E27FC236}">
                <a16:creationId xmlns:a16="http://schemas.microsoft.com/office/drawing/2014/main" id="{EB62B4E0-087F-738E-C367-3280EF80F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8783A-82EC-D0F0-6EF4-C0FC1102D818}"/>
              </a:ext>
            </a:extLst>
          </p:cNvPr>
          <p:cNvSpPr txBox="1"/>
          <p:nvPr/>
        </p:nvSpPr>
        <p:spPr>
          <a:xfrm>
            <a:off x="3004457" y="273132"/>
            <a:ext cx="60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a Header to the table</a:t>
            </a:r>
          </a:p>
        </p:txBody>
      </p:sp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DE11E93F-DE0E-6813-1818-251F88D9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5" y="1233947"/>
            <a:ext cx="4800600" cy="2540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CF2331-AB87-18F5-7227-D763E2DF4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562" y="915596"/>
            <a:ext cx="7102006" cy="3370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5E2A5-0279-C33D-119E-441CD99ED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2" y="5178229"/>
            <a:ext cx="7645400" cy="787400"/>
          </a:xfrm>
          <a:prstGeom prst="rect">
            <a:avLst/>
          </a:prstGeom>
        </p:spPr>
      </p:pic>
      <p:pic>
        <p:nvPicPr>
          <p:cNvPr id="12" name="Picture 11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3FAB9F9C-80D4-CFC0-D5EE-428592BC6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112" y="5201455"/>
            <a:ext cx="3340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erial view of an airport&#10;&#10;Description automatically generated">
            <a:extLst>
              <a:ext uri="{FF2B5EF4-FFF2-40B4-BE49-F238E27FC236}">
                <a16:creationId xmlns:a16="http://schemas.microsoft.com/office/drawing/2014/main" id="{CCE7BF17-D912-64A7-A15C-5B9932AF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BA01D58-CF77-4FDC-EAB6-B41AFE6C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87" y="292430"/>
            <a:ext cx="7772400" cy="5033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1DDC9-FB8C-A68B-CEDB-16F5B829B877}"/>
              </a:ext>
            </a:extLst>
          </p:cNvPr>
          <p:cNvSpPr txBox="1"/>
          <p:nvPr/>
        </p:nvSpPr>
        <p:spPr>
          <a:xfrm>
            <a:off x="1698171" y="5866410"/>
            <a:ext cx="946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Displaying the new table containing the randomly sampled 30,000 rows and the header.</a:t>
            </a:r>
          </a:p>
        </p:txBody>
      </p:sp>
    </p:spTree>
    <p:extLst>
      <p:ext uri="{BB962C8B-B14F-4D97-AF65-F5344CB8AC3E}">
        <p14:creationId xmlns:p14="http://schemas.microsoft.com/office/powerpoint/2010/main" val="35542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EC91-9B84-9C5F-56BE-685D6507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1. Downloading the new table: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18589-4B72-CADC-AC7D-C8FDEAB5F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9" y="2099767"/>
            <a:ext cx="10273302" cy="372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302BD-1F0F-BD3A-A857-C04B8B4F4101}"/>
              </a:ext>
            </a:extLst>
          </p:cNvPr>
          <p:cNvSpPr txBox="1"/>
          <p:nvPr/>
        </p:nvSpPr>
        <p:spPr>
          <a:xfrm>
            <a:off x="959349" y="2588821"/>
            <a:ext cx="10357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First you will need to convert the table into a csv file in Hadoop.</a:t>
            </a:r>
          </a:p>
          <a:p>
            <a:r>
              <a:rPr lang="en-US" dirty="0"/>
              <a:t>- Then , To Download the newly created table onto your local computer , you will need to use the ”</a:t>
            </a:r>
            <a:r>
              <a:rPr lang="en-US" dirty="0" err="1"/>
              <a:t>scp</a:t>
            </a:r>
            <a:r>
              <a:rPr lang="en-US" dirty="0"/>
              <a:t>” command along with the EMR cluster host id with the paths to your csv file directory, the path to your local computer directory respectively.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CEF0D-7C31-6B0B-F735-C38D555E852C}"/>
              </a:ext>
            </a:extLst>
          </p:cNvPr>
          <p:cNvSpPr txBox="1"/>
          <p:nvPr/>
        </p:nvSpPr>
        <p:spPr>
          <a:xfrm>
            <a:off x="959349" y="4091971"/>
            <a:ext cx="1086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COMMAND: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“</a:t>
            </a:r>
            <a:r>
              <a:rPr lang="en-US" dirty="0" err="1">
                <a:solidFill>
                  <a:schemeClr val="bg1"/>
                </a:solidFill>
                <a:highlight>
                  <a:srgbClr val="FFFF00"/>
                </a:highlight>
              </a:rPr>
              <a:t>scp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 -</a:t>
            </a:r>
            <a:r>
              <a:rPr lang="en-US" dirty="0" err="1">
                <a:solidFill>
                  <a:schemeClr val="bg1"/>
                </a:solidFill>
                <a:highlight>
                  <a:srgbClr val="FFFF00"/>
                </a:highlight>
              </a:rPr>
              <a:t>i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 /Users/</a:t>
            </a:r>
            <a:r>
              <a:rPr lang="en-US" dirty="0" err="1">
                <a:solidFill>
                  <a:schemeClr val="bg1"/>
                </a:solidFill>
                <a:highlight>
                  <a:srgbClr val="FFFF00"/>
                </a:highlight>
              </a:rPr>
              <a:t>ali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/Desktop/</a:t>
            </a:r>
            <a:r>
              <a:rPr lang="en-US" dirty="0" err="1">
                <a:solidFill>
                  <a:schemeClr val="bg1"/>
                </a:solidFill>
                <a:highlight>
                  <a:srgbClr val="FFFF00"/>
                </a:highlight>
              </a:rPr>
              <a:t>Ali_project.pem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 hadoop@ec2-3-145-141-244.us-east2.compute.amazonaws.com/home/</a:t>
            </a:r>
            <a:r>
              <a:rPr lang="en-US" dirty="0" err="1">
                <a:solidFill>
                  <a:schemeClr val="bg1"/>
                </a:solidFill>
                <a:highlight>
                  <a:srgbClr val="FFFF00"/>
                </a:highlight>
              </a:rPr>
              <a:t>hadoop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/2008_data.csv 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92440-3C32-F201-93BB-9F39D14FCA9A}"/>
              </a:ext>
            </a:extLst>
          </p:cNvPr>
          <p:cNvSpPr txBox="1"/>
          <p:nvPr/>
        </p:nvSpPr>
        <p:spPr>
          <a:xfrm>
            <a:off x="1116281" y="5391397"/>
            <a:ext cx="1031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the “.” at the end of the command shows us that we want to download our csv file on our current path in accordance with the terminal.</a:t>
            </a:r>
          </a:p>
        </p:txBody>
      </p:sp>
    </p:spTree>
    <p:extLst>
      <p:ext uri="{BB962C8B-B14F-4D97-AF65-F5344CB8AC3E}">
        <p14:creationId xmlns:p14="http://schemas.microsoft.com/office/powerpoint/2010/main" val="218420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18BC-06A1-8E88-FA36-60999D11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2. Combining all the datasets: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84EDE-AC72-705A-D17D-0EDE783A6EB0}"/>
              </a:ext>
            </a:extLst>
          </p:cNvPr>
          <p:cNvSpPr txBox="1"/>
          <p:nvPr/>
        </p:nvSpPr>
        <p:spPr>
          <a:xfrm>
            <a:off x="961901" y="1959429"/>
            <a:ext cx="1088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Before combining all 4 datasets , we have to check and rename all columns so that they are similar.</a:t>
            </a:r>
          </a:p>
        </p:txBody>
      </p:sp>
      <p:pic>
        <p:nvPicPr>
          <p:cNvPr id="5" name="Picture 4" descr="A black background with text&#10;&#10;Description automatically generated">
            <a:extLst>
              <a:ext uri="{FF2B5EF4-FFF2-40B4-BE49-F238E27FC236}">
                <a16:creationId xmlns:a16="http://schemas.microsoft.com/office/drawing/2014/main" id="{6E84750C-A385-BBBA-2778-CD89259D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0" y="2391229"/>
            <a:ext cx="4546600" cy="109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CF37C-8A35-3A09-FE89-5AD20186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72" y="3602305"/>
            <a:ext cx="61087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35C25-2AFC-8F93-2DC6-E05BD68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772" y="4123005"/>
            <a:ext cx="6108700" cy="52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F81D55-D88D-5C62-8D8F-9F45D2487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022" y="4672280"/>
            <a:ext cx="5918200" cy="52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5E6801-9A40-65E3-556E-BF81731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022" y="5217060"/>
            <a:ext cx="5918200" cy="520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0E0CCE-0217-4540-02D7-0A112EE71CCD}"/>
              </a:ext>
            </a:extLst>
          </p:cNvPr>
          <p:cNvSpPr txBox="1"/>
          <p:nvPr/>
        </p:nvSpPr>
        <p:spPr>
          <a:xfrm>
            <a:off x="762000" y="6080166"/>
            <a:ext cx="1080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that all the tables have the same column names we can merge all the datasets into one single data frame.</a:t>
            </a:r>
          </a:p>
        </p:txBody>
      </p:sp>
    </p:spTree>
    <p:extLst>
      <p:ext uri="{BB962C8B-B14F-4D97-AF65-F5344CB8AC3E}">
        <p14:creationId xmlns:p14="http://schemas.microsoft.com/office/powerpoint/2010/main" val="343137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5C7DB-5E12-DC50-33F7-208155A6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413574"/>
            <a:ext cx="6464300" cy="520700"/>
          </a:xfrm>
          <a:prstGeom prst="rect">
            <a:avLst/>
          </a:prstGeom>
        </p:spPr>
      </p:pic>
      <p:pic>
        <p:nvPicPr>
          <p:cNvPr id="5" name="Picture 4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18E80FF3-0FA5-68A2-9627-8840DE37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1192273"/>
            <a:ext cx="46990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AAF2C-37E2-5DB6-85EA-F0373CC2C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98" y="2356674"/>
            <a:ext cx="11599004" cy="3684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B07BA7-C5B6-56B5-40D7-9E177AF78563}"/>
              </a:ext>
            </a:extLst>
          </p:cNvPr>
          <p:cNvSpPr txBox="1"/>
          <p:nvPr/>
        </p:nvSpPr>
        <p:spPr>
          <a:xfrm>
            <a:off x="296498" y="6282047"/>
            <a:ext cx="1159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we have a full dataset containing a 120,000 rows, which is a combination of all for datasets.</a:t>
            </a:r>
          </a:p>
        </p:txBody>
      </p:sp>
    </p:spTree>
    <p:extLst>
      <p:ext uri="{BB962C8B-B14F-4D97-AF65-F5344CB8AC3E}">
        <p14:creationId xmlns:p14="http://schemas.microsoft.com/office/powerpoint/2010/main" val="3812560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C5A2D8-56E8-47FB-975D-D777AFEA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28" y="3"/>
            <a:ext cx="6927272" cy="5330949"/>
          </a:xfrm>
          <a:custGeom>
            <a:avLst/>
            <a:gdLst>
              <a:gd name="connsiteX0" fmla="*/ 0 w 6927272"/>
              <a:gd name="connsiteY0" fmla="*/ 0 h 5330949"/>
              <a:gd name="connsiteX1" fmla="*/ 6927272 w 6927272"/>
              <a:gd name="connsiteY1" fmla="*/ 0 h 5330949"/>
              <a:gd name="connsiteX2" fmla="*/ 6927272 w 6927272"/>
              <a:gd name="connsiteY2" fmla="*/ 3912793 h 5330949"/>
              <a:gd name="connsiteX3" fmla="*/ 6884989 w 6927272"/>
              <a:gd name="connsiteY3" fmla="*/ 4002742 h 5330949"/>
              <a:gd name="connsiteX4" fmla="*/ 6592028 w 6927272"/>
              <a:gd name="connsiteY4" fmla="*/ 4494163 h 5330949"/>
              <a:gd name="connsiteX5" fmla="*/ 3742808 w 6927272"/>
              <a:gd name="connsiteY5" fmla="*/ 5122218 h 5330949"/>
              <a:gd name="connsiteX6" fmla="*/ 326623 w 6927272"/>
              <a:gd name="connsiteY6" fmla="*/ 2148182 h 5330949"/>
              <a:gd name="connsiteX7" fmla="*/ 13721 w 6927272"/>
              <a:gd name="connsiteY7" fmla="*/ 201231 h 5330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E9341-887C-40DC-61C9-EB63D791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Pre-processing , Cleaning &amp; Wrangling</a:t>
            </a:r>
          </a:p>
        </p:txBody>
      </p:sp>
      <p:pic>
        <p:nvPicPr>
          <p:cNvPr id="6" name="Graphic 5" descr="Mop and bucket">
            <a:extLst>
              <a:ext uri="{FF2B5EF4-FFF2-40B4-BE49-F238E27FC236}">
                <a16:creationId xmlns:a16="http://schemas.microsoft.com/office/drawing/2014/main" id="{BA8A03A6-0A47-6DAD-44C0-099BABCD0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7525" y="753762"/>
            <a:ext cx="5330949" cy="53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7DE5D-71E5-AAAA-621E-DEF381FB7B63}"/>
              </a:ext>
            </a:extLst>
          </p:cNvPr>
          <p:cNvSpPr txBox="1"/>
          <p:nvPr/>
        </p:nvSpPr>
        <p:spPr>
          <a:xfrm>
            <a:off x="1757548" y="570016"/>
            <a:ext cx="92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Importing all the libraries required for this project: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B698ABC-0672-EC2E-D7E0-E9A7A472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49" y="1569862"/>
            <a:ext cx="7772400" cy="1859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E866B-AFF5-A30C-7864-83DEC202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4792838"/>
            <a:ext cx="50800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A7914-1436-5545-D692-FC54A44B3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3863269"/>
            <a:ext cx="5473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1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F0DC8E-D7DC-284E-8AFC-3E911A0C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6" y="414337"/>
            <a:ext cx="4409596" cy="62865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3B1C10-9F41-7908-A1AA-585ADF05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934" y="414337"/>
            <a:ext cx="6972300" cy="231140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65F31D-5E17-E49E-1FD0-3F574EA05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134" y="4262437"/>
            <a:ext cx="73279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64461B-0AB8-73E2-D66B-476DED9C15CC}"/>
              </a:ext>
            </a:extLst>
          </p:cNvPr>
          <p:cNvSpPr txBox="1"/>
          <p:nvPr/>
        </p:nvSpPr>
        <p:spPr>
          <a:xfrm>
            <a:off x="5142016" y="3309421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Information about the dataset.</a:t>
            </a:r>
          </a:p>
        </p:txBody>
      </p:sp>
    </p:spTree>
    <p:extLst>
      <p:ext uri="{BB962C8B-B14F-4D97-AF65-F5344CB8AC3E}">
        <p14:creationId xmlns:p14="http://schemas.microsoft.com/office/powerpoint/2010/main" val="29181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several airplanes at an airport&#10;&#10;Description automatically generated">
            <a:extLst>
              <a:ext uri="{FF2B5EF4-FFF2-40B4-BE49-F238E27FC236}">
                <a16:creationId xmlns:a16="http://schemas.microsoft.com/office/drawing/2014/main" id="{2103A2D1-695A-58BB-8157-ABC84EA8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92" r="15452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645FB07-0BAA-4CEA-132C-4C534C6BFE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A4055A7-04D7-9FBF-4EBC-FF9502F9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Members:</a:t>
            </a:r>
          </a:p>
        </p:txBody>
      </p:sp>
    </p:spTree>
    <p:extLst>
      <p:ext uri="{BB962C8B-B14F-4D97-AF65-F5344CB8AC3E}">
        <p14:creationId xmlns:p14="http://schemas.microsoft.com/office/powerpoint/2010/main" val="301054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DB4088-4304-AE94-1BD4-8934C0C99DB3}"/>
              </a:ext>
            </a:extLst>
          </p:cNvPr>
          <p:cNvSpPr txBox="1"/>
          <p:nvPr/>
        </p:nvSpPr>
        <p:spPr>
          <a:xfrm>
            <a:off x="332509" y="273132"/>
            <a:ext cx="885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Checking for NULL values in the dataset: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5E1AFB9C-6F92-90C5-8F06-7FAD3D0B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512" y="642464"/>
            <a:ext cx="2620976" cy="577215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52C73EAE-E8A2-2BC9-36B6-970B950E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452" y="642464"/>
            <a:ext cx="3157209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26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Financial graphs on a dark display">
            <a:extLst>
              <a:ext uri="{FF2B5EF4-FFF2-40B4-BE49-F238E27FC236}">
                <a16:creationId xmlns:a16="http://schemas.microsoft.com/office/drawing/2014/main" id="{014FEB88-6728-23B8-23DF-83F8B2D6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12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B2F6C-340C-D8BE-F82D-B786F96F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27" y="1454111"/>
            <a:ext cx="8009146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Exploratory Data Analysis:</a:t>
            </a:r>
          </a:p>
        </p:txBody>
      </p:sp>
    </p:spTree>
    <p:extLst>
      <p:ext uri="{BB962C8B-B14F-4D97-AF65-F5344CB8AC3E}">
        <p14:creationId xmlns:p14="http://schemas.microsoft.com/office/powerpoint/2010/main" val="33899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CAB1FFB0-27C5-E8D4-E6FF-7414CF4F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CD08A-ED6E-13DF-BA42-85AEFFD7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672" y="264670"/>
            <a:ext cx="8009146" cy="752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Graph for Delay in Departure.</a:t>
            </a:r>
          </a:p>
        </p:txBody>
      </p:sp>
      <p:pic>
        <p:nvPicPr>
          <p:cNvPr id="6" name="Picture 5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4A4CA7EF-0992-E408-BCAD-30ADACAA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45" y="1505252"/>
            <a:ext cx="7772400" cy="48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0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806B1D21-3803-82A1-5950-3148A8EB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62AD65-D5C2-8F86-8000-34BAC2DE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 for Delay in Arrival.</a:t>
            </a:r>
          </a:p>
        </p:txBody>
      </p:sp>
      <p:pic>
        <p:nvPicPr>
          <p:cNvPr id="6" name="Picture 5" descr="A graph of a distribution&#10;&#10;Description automatically generated with medium confidence">
            <a:extLst>
              <a:ext uri="{FF2B5EF4-FFF2-40B4-BE49-F238E27FC236}">
                <a16:creationId xmlns:a16="http://schemas.microsoft.com/office/drawing/2014/main" id="{503687FB-88E0-BB18-A609-A59B274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88776"/>
            <a:ext cx="7772400" cy="48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9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97090980-0B22-9BD8-8856-7F759160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B0938-A04A-BAA0-C056-4757B6C5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Distribution of Distance of Flights.</a:t>
            </a:r>
          </a:p>
        </p:txBody>
      </p:sp>
      <p:pic>
        <p:nvPicPr>
          <p:cNvPr id="6" name="Picture 5" descr="A graph of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20A1D650-A08C-371C-D745-D671C2AD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71814"/>
            <a:ext cx="7772400" cy="48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78F785E4-C617-8C9D-55E6-FA940856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6ADA9-1063-3E49-B41C-A72AF0DC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Distribution of Airtime.</a:t>
            </a:r>
          </a:p>
        </p:txBody>
      </p:sp>
      <p:pic>
        <p:nvPicPr>
          <p:cNvPr id="6" name="Picture 5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153E55BE-8A12-AD67-26ED-E052B6EE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88776"/>
            <a:ext cx="7772400" cy="48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BB435199-88F0-0EB5-A5A6-6E6B2FE7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258EB-A6AF-6985-C442-05FBC7D6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Unique Air Carriers.</a:t>
            </a:r>
          </a:p>
        </p:txBody>
      </p:sp>
      <p:pic>
        <p:nvPicPr>
          <p:cNvPr id="6" name="Picture 5" descr="A graph with blue squares&#10;&#10;Description automatically generated">
            <a:extLst>
              <a:ext uri="{FF2B5EF4-FFF2-40B4-BE49-F238E27FC236}">
                <a16:creationId xmlns:a16="http://schemas.microsoft.com/office/drawing/2014/main" id="{679642FA-D398-A971-3CC5-B3DF69988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08" y="1783691"/>
            <a:ext cx="7772400" cy="48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2367DC4D-F83D-F9DD-8BEE-A0647EB3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776F4-C389-BE7B-4BF7-0365164A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Origin Airports.</a:t>
            </a:r>
          </a:p>
        </p:txBody>
      </p:sp>
      <p:pic>
        <p:nvPicPr>
          <p:cNvPr id="6" name="Picture 5" descr="A graph of a number of blue and black lines&#10;&#10;Description automatically generated with medium confidence">
            <a:extLst>
              <a:ext uri="{FF2B5EF4-FFF2-40B4-BE49-F238E27FC236}">
                <a16:creationId xmlns:a16="http://schemas.microsoft.com/office/drawing/2014/main" id="{97ADD9C5-0550-8FA7-4AAF-10822873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83690"/>
            <a:ext cx="7772400" cy="48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3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63EB55C6-6536-E5F0-3DB4-A56944E7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7CAA2-7B49-9351-57FD-F54F4F367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Destination Airports.</a:t>
            </a:r>
          </a:p>
        </p:txBody>
      </p:sp>
      <p:pic>
        <p:nvPicPr>
          <p:cNvPr id="6" name="Picture 5" descr="A graph of a person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A7C3E1D-E597-7372-F59C-29A6008F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810" y="1770564"/>
            <a:ext cx="7772400" cy="49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9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88E6C4FA-BE65-85FC-19BE-F1ACADB1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B8BD7-452A-9DAB-EF1F-421CD0C3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961"/>
            <a:ext cx="10668000" cy="813460"/>
          </a:xfrm>
        </p:spPr>
        <p:txBody>
          <a:bodyPr/>
          <a:lstStyle/>
          <a:p>
            <a:pPr algn="ctr"/>
            <a:r>
              <a:rPr lang="en-US" dirty="0"/>
              <a:t>Correlation Heatmap.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DB52760-6D97-6BAA-0D9D-1AC00D2C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775" y="839668"/>
            <a:ext cx="6790450" cy="57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n aerial view of an airport&#10;&#10;Description automatically generated">
            <a:extLst>
              <a:ext uri="{FF2B5EF4-FFF2-40B4-BE49-F238E27FC236}">
                <a16:creationId xmlns:a16="http://schemas.microsoft.com/office/drawing/2014/main" id="{EE3C9D8B-D9CA-CB7D-C869-9B390A44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57" r="26986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60EEED-477B-9389-B858-3FD607A7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r>
              <a:rPr lang="en-US" sz="1300"/>
              <a:t>Downloading 30,00 rows of random data from the given data website.</a:t>
            </a:r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r>
              <a:rPr lang="en-US" sz="1300"/>
              <a:t>Combining all datasets.</a:t>
            </a:r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r>
              <a:rPr lang="en-US" sz="1300"/>
              <a:t>Performing EDA.</a:t>
            </a:r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r>
              <a:rPr lang="en-US" sz="1300"/>
              <a:t>Applying Machine Learning models to the dataset.</a:t>
            </a:r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r>
              <a:rPr lang="en-US" sz="1300"/>
              <a:t>Evaluating the model.</a:t>
            </a:r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r>
              <a:rPr lang="en-US" sz="1300"/>
              <a:t>Importing the target dataset.</a:t>
            </a:r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r>
              <a:rPr lang="en-US" sz="1300"/>
              <a:t>Evaluating &amp; Predicting the delay for the target dataset.</a:t>
            </a:r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r>
              <a:rPr lang="en-US" sz="1300"/>
              <a:t>Printing out the outputs.</a:t>
            </a:r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r>
              <a:rPr lang="en-US" sz="1300"/>
              <a:t>Conclusion.</a:t>
            </a:r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endParaRPr lang="en-US" sz="1300"/>
          </a:p>
          <a:p>
            <a:pPr marL="457200" indent="-457200">
              <a:lnSpc>
                <a:spcPct val="115000"/>
              </a:lnSpc>
              <a:buFont typeface="+mj-lt"/>
              <a:buAutoNum type="arabicPeriod"/>
            </a:pPr>
            <a:endParaRPr lang="en-US" sz="13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B97EC-6DC6-38C2-D354-FBEDB414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Contents:</a:t>
            </a:r>
          </a:p>
        </p:txBody>
      </p:sp>
    </p:spTree>
    <p:extLst>
      <p:ext uri="{BB962C8B-B14F-4D97-AF65-F5344CB8AC3E}">
        <p14:creationId xmlns:p14="http://schemas.microsoft.com/office/powerpoint/2010/main" val="3445050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02FE6CDA-5908-A9E6-37BD-8698485F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A1BCD-DB59-3144-404E-A0D52198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Avg. Arrival Delay by Origin Airport.</a:t>
            </a:r>
          </a:p>
        </p:txBody>
      </p:sp>
      <p:pic>
        <p:nvPicPr>
          <p:cNvPr id="6" name="Picture 5" descr="A graph of an airport arrival&#10;&#10;Description automatically generated with medium confidence">
            <a:extLst>
              <a:ext uri="{FF2B5EF4-FFF2-40B4-BE49-F238E27FC236}">
                <a16:creationId xmlns:a16="http://schemas.microsoft.com/office/drawing/2014/main" id="{10BBADE6-DE41-8B81-982F-D9FC2931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78148"/>
            <a:ext cx="7772400" cy="43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0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n airport&#10;&#10;Description automatically generated">
            <a:extLst>
              <a:ext uri="{FF2B5EF4-FFF2-40B4-BE49-F238E27FC236}">
                <a16:creationId xmlns:a16="http://schemas.microsoft.com/office/drawing/2014/main" id="{AD7CF607-EDA1-EBB2-D779-FD3F56FB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F301B0-D80C-FE79-0AA6-D32DD46D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Delay at Origin Airport.</a:t>
            </a:r>
          </a:p>
        </p:txBody>
      </p:sp>
      <p:pic>
        <p:nvPicPr>
          <p:cNvPr id="6" name="Picture 5" descr="A graph of a flight&#10;&#10;Description automatically generated with medium confidence">
            <a:extLst>
              <a:ext uri="{FF2B5EF4-FFF2-40B4-BE49-F238E27FC236}">
                <a16:creationId xmlns:a16="http://schemas.microsoft.com/office/drawing/2014/main" id="{F2ED926B-82EE-5316-93CF-970B82B2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31" y="2025650"/>
            <a:ext cx="7772400" cy="432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0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458 0.15786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2458 0.15786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166A-9635-9A66-88CB-38E7D1BB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Dataset: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040061-8826-855E-8044-BD1A465E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56" y="2286000"/>
            <a:ext cx="10255944" cy="32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36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D62421-C474-73EC-0186-1AAFF746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0" y="595065"/>
            <a:ext cx="3710114" cy="6157912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CA506C0B-6181-DBB1-D525-4C2490A4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389" y="795647"/>
            <a:ext cx="1794559" cy="5527964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832CCA8-BBF0-27DC-B4F2-99E27AA6C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262" y="3414712"/>
            <a:ext cx="2019300" cy="287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24071-4B0D-3D0E-4CED-B2F665F9583B}"/>
              </a:ext>
            </a:extLst>
          </p:cNvPr>
          <p:cNvSpPr txBox="1"/>
          <p:nvPr/>
        </p:nvSpPr>
        <p:spPr>
          <a:xfrm>
            <a:off x="49399" y="213756"/>
            <a:ext cx="4334494" cy="38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about the target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1C54C-8A66-FB68-A893-80F16FBEA406}"/>
              </a:ext>
            </a:extLst>
          </p:cNvPr>
          <p:cNvSpPr txBox="1"/>
          <p:nvPr/>
        </p:nvSpPr>
        <p:spPr>
          <a:xfrm>
            <a:off x="7025389" y="211223"/>
            <a:ext cx="470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Printing out the NULL values in the target dataset</a:t>
            </a:r>
          </a:p>
        </p:txBody>
      </p:sp>
    </p:spTree>
    <p:extLst>
      <p:ext uri="{BB962C8B-B14F-4D97-AF65-F5344CB8AC3E}">
        <p14:creationId xmlns:p14="http://schemas.microsoft.com/office/powerpoint/2010/main" val="142452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 blue light and circuit board&#10;&#10;Description automatically generated with medium confidence">
            <a:extLst>
              <a:ext uri="{FF2B5EF4-FFF2-40B4-BE49-F238E27FC236}">
                <a16:creationId xmlns:a16="http://schemas.microsoft.com/office/drawing/2014/main" id="{395D0166-17F1-CC4D-C030-0B34BF87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5" r="111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C6E7A-7D7A-081B-A55D-953D092A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27" y="1454111"/>
            <a:ext cx="8009146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Applying Machine Learning Models:</a:t>
            </a:r>
          </a:p>
        </p:txBody>
      </p:sp>
    </p:spTree>
    <p:extLst>
      <p:ext uri="{BB962C8B-B14F-4D97-AF65-F5344CB8AC3E}">
        <p14:creationId xmlns:p14="http://schemas.microsoft.com/office/powerpoint/2010/main" val="23185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27BE-BE90-C7EA-B6F9-A15509B6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Machine Learning Models used by the group: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7EA9D-193F-1273-F316-10EE9ADC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Ali -  </a:t>
            </a:r>
            <a:r>
              <a:rPr lang="en-US" dirty="0" err="1"/>
              <a:t>XGBosst</a:t>
            </a:r>
            <a:r>
              <a:rPr lang="en-US" dirty="0"/>
              <a:t> Algorithm(</a:t>
            </a:r>
            <a:r>
              <a:rPr lang="en-US" dirty="0" err="1"/>
              <a:t>HyperParameter</a:t>
            </a:r>
            <a:r>
              <a:rPr lang="en-US" dirty="0"/>
              <a:t> Tuned)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Likhtiha</a:t>
            </a:r>
            <a:r>
              <a:rPr lang="en-US" dirty="0"/>
              <a:t> – </a:t>
            </a:r>
            <a:r>
              <a:rPr lang="en-US" dirty="0" err="1"/>
              <a:t>CATBoost</a:t>
            </a:r>
            <a:r>
              <a:rPr lang="en-US" dirty="0"/>
              <a:t> Algorithm.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Krishna – Random Forest 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Shivam -  Logistic Regression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43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2D50-FA5E-542A-4699-45531D4C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62"/>
            <a:ext cx="10668000" cy="912421"/>
          </a:xfrm>
        </p:spPr>
        <p:txBody>
          <a:bodyPr/>
          <a:lstStyle/>
          <a:p>
            <a:pPr algn="ctr"/>
            <a:r>
              <a:rPr lang="en-US" dirty="0"/>
              <a:t>Ali – </a:t>
            </a:r>
            <a:r>
              <a:rPr lang="en-US" dirty="0" err="1"/>
              <a:t>XGBoost</a:t>
            </a:r>
            <a:r>
              <a:rPr lang="en-US" dirty="0"/>
              <a:t> Algorithm(Tuned):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487E2-5809-A2BF-EB79-8C5B5D339262}"/>
              </a:ext>
            </a:extLst>
          </p:cNvPr>
          <p:cNvSpPr txBox="1"/>
          <p:nvPr/>
        </p:nvSpPr>
        <p:spPr>
          <a:xfrm>
            <a:off x="4905828" y="2648526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3E05C9-9277-5F20-248A-8FB79E53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657" y="1124526"/>
            <a:ext cx="3505200" cy="1524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0F31FD-F294-3B93-15F0-2EABD99FF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556" y="3392383"/>
            <a:ext cx="5359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43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7E02A-333F-EBC8-19C8-B7D7CAF8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B6E9-04F0-30C3-FBE8-88D52648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01" y="203859"/>
            <a:ext cx="10668000" cy="1524000"/>
          </a:xfrm>
        </p:spPr>
        <p:txBody>
          <a:bodyPr/>
          <a:lstStyle/>
          <a:p>
            <a:pPr algn="ctr"/>
            <a:r>
              <a:rPr lang="en-US" dirty="0" err="1"/>
              <a:t>Likhitha</a:t>
            </a:r>
            <a:r>
              <a:rPr lang="en-US" dirty="0"/>
              <a:t> – </a:t>
            </a:r>
            <a:r>
              <a:rPr lang="en-US" dirty="0" err="1"/>
              <a:t>CATBoost</a:t>
            </a:r>
            <a:r>
              <a:rPr lang="en-US" dirty="0"/>
              <a:t>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95DB-6F6F-DF87-277B-24C797C448DB}"/>
              </a:ext>
            </a:extLst>
          </p:cNvPr>
          <p:cNvSpPr txBox="1"/>
          <p:nvPr/>
        </p:nvSpPr>
        <p:spPr>
          <a:xfrm>
            <a:off x="4513943" y="1543193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11E6AB-8E28-8CAA-0EB1-E6037F70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089150"/>
            <a:ext cx="6718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79EE-1B5C-AD7B-3B1F-182C1FA73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818F-3D55-7426-55A6-C24645BB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6359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Krishna –  Random Forest: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E04BA-7239-9893-5041-2731E89AA3AF}"/>
              </a:ext>
            </a:extLst>
          </p:cNvPr>
          <p:cNvSpPr txBox="1"/>
          <p:nvPr/>
        </p:nvSpPr>
        <p:spPr>
          <a:xfrm>
            <a:off x="4727699" y="1495693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Results: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9768EAB-5EF7-83CC-2C6A-0F5F2758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2254250"/>
            <a:ext cx="5397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1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FAABD-3640-A921-5490-1884AFF5A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2898-29FD-97DB-949C-053A4917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9832"/>
            <a:ext cx="10668000" cy="1010920"/>
          </a:xfrm>
        </p:spPr>
        <p:txBody>
          <a:bodyPr/>
          <a:lstStyle/>
          <a:p>
            <a:pPr algn="ctr"/>
            <a:r>
              <a:rPr lang="en-US" dirty="0"/>
              <a:t>Shivam –  Logistic Regression: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DB463-0EBC-B9A8-6F07-58E72C45ADF5}"/>
              </a:ext>
            </a:extLst>
          </p:cNvPr>
          <p:cNvSpPr txBox="1"/>
          <p:nvPr/>
        </p:nvSpPr>
        <p:spPr>
          <a:xfrm>
            <a:off x="4898569" y="1350752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Results: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AA94F7A-43AD-DFE0-F687-514E7914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47" y="2361672"/>
            <a:ext cx="53975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erial view of an airport&#10;&#10;Description automatically generated">
            <a:extLst>
              <a:ext uri="{FF2B5EF4-FFF2-40B4-BE49-F238E27FC236}">
                <a16:creationId xmlns:a16="http://schemas.microsoft.com/office/drawing/2014/main" id="{DFB5B3E6-FF3D-F728-018C-CB3D8A2B3F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57" r="26986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0EF2-FAA3-FE9A-B0FF-F2B45C1D1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>
                <a:latin typeface="Segoe UI Light" panose="020B0502040204020203" pitchFamily="34" charset="0"/>
                <a:cs typeface="Segoe UI Light" panose="020B0502040204020203" pitchFamily="34" charset="0"/>
              </a:rPr>
              <a:t>Data Expo 2009: Airline on time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>
                <a:latin typeface="Segoe UI Light" panose="020B0502040204020203" pitchFamily="34" charset="0"/>
                <a:cs typeface="Segoe UI Light" panose="020B0502040204020203" pitchFamily="34" charset="0"/>
              </a:rPr>
              <a:t>The data represents flight arrival and departure details for all commercial flights within the USA for all years.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>
                <a:latin typeface="Segoe UI Light" panose="020B0502040204020203" pitchFamily="34" charset="0"/>
                <a:cs typeface="Segoe UI Light" panose="020B0502040204020203" pitchFamily="34" charset="0"/>
              </a:rPr>
              <a:t>Download link:</a:t>
            </a:r>
            <a:br>
              <a:rPr lang="en-US" sz="220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200" b="1"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Expo 2009: Airline on time data</a:t>
            </a:r>
            <a:endParaRPr lang="en-US" sz="22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5D454-1F35-8E28-1242-967AFA23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Data Source:</a:t>
            </a:r>
          </a:p>
        </p:txBody>
      </p:sp>
    </p:spTree>
    <p:extLst>
      <p:ext uri="{BB962C8B-B14F-4D97-AF65-F5344CB8AC3E}">
        <p14:creationId xmlns:p14="http://schemas.microsoft.com/office/powerpoint/2010/main" val="1664807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C635-2E6C-CC79-8F61-3B4938E3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21278"/>
            <a:ext cx="10668000" cy="1264722"/>
          </a:xfrm>
        </p:spPr>
        <p:txBody>
          <a:bodyPr/>
          <a:lstStyle/>
          <a:p>
            <a:r>
              <a:rPr lang="en-US" dirty="0" err="1"/>
              <a:t>HyperParameter</a:t>
            </a:r>
            <a:r>
              <a:rPr lang="en-US" dirty="0"/>
              <a:t> Tuned </a:t>
            </a:r>
            <a:r>
              <a:rPr lang="en-US" dirty="0" err="1"/>
              <a:t>XGBoost</a:t>
            </a:r>
            <a:r>
              <a:rPr lang="en-US" dirty="0"/>
              <a:t>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03E4-96A4-C4CE-2A72-9D708183D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668000" cy="442355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Randomized Search </a:t>
            </a:r>
            <a:r>
              <a:rPr lang="en-US" dirty="0" err="1"/>
              <a:t>XGBosst</a:t>
            </a:r>
            <a:r>
              <a:rPr lang="en-US" dirty="0"/>
              <a:t> Algorithm:</a:t>
            </a:r>
          </a:p>
          <a:p>
            <a:r>
              <a:rPr lang="en-US" dirty="0"/>
              <a:t>	It is an efficient hyperparameter tuning method where a random subset of the parameter space is explored to find the best-performing combination for the model. Unlike </a:t>
            </a:r>
            <a:r>
              <a:rPr lang="en-US" b="1" dirty="0"/>
              <a:t>Grid Search</a:t>
            </a:r>
            <a:r>
              <a:rPr lang="en-US" dirty="0"/>
              <a:t>, which exhaustively tests all parameter combinations, Randomized Search selects a specified number of random combinations, making it faster and more practical for large parameter spaces.</a:t>
            </a:r>
          </a:p>
          <a:p>
            <a:r>
              <a:rPr lang="en-US" b="1" dirty="0"/>
              <a:t>Key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Efficiency</a:t>
            </a:r>
            <a:r>
              <a:rPr lang="en-US" dirty="0"/>
              <a:t>: Reduces computation time compared to Grid Search by sampling a subset of hyperparameters.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Flexibility</a:t>
            </a:r>
            <a:r>
              <a:rPr lang="en-US" dirty="0"/>
              <a:t>: Allows specifying the number of combinations to test, providing control over the trade-off between speed and thoroughness.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Broad Exploration</a:t>
            </a:r>
            <a:r>
              <a:rPr lang="en-US" dirty="0"/>
              <a:t>: Covers diverse parts of the parameter space, increasing the chances of finding good parameters.</a:t>
            </a:r>
          </a:p>
        </p:txBody>
      </p:sp>
    </p:spTree>
    <p:extLst>
      <p:ext uri="{BB962C8B-B14F-4D97-AF65-F5344CB8AC3E}">
        <p14:creationId xmlns:p14="http://schemas.microsoft.com/office/powerpoint/2010/main" val="2989117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9E5B5B-2FB5-D0D5-C509-C37CB42B5A58}"/>
              </a:ext>
            </a:extLst>
          </p:cNvPr>
          <p:cNvSpPr txBox="1"/>
          <p:nvPr/>
        </p:nvSpPr>
        <p:spPr>
          <a:xfrm>
            <a:off x="617517" y="498764"/>
            <a:ext cx="745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Implementing the </a:t>
            </a:r>
            <a:r>
              <a:rPr lang="en-US" dirty="0" err="1"/>
              <a:t>HyperParameter</a:t>
            </a:r>
            <a:r>
              <a:rPr lang="en-US" dirty="0"/>
              <a:t> Tuned </a:t>
            </a:r>
            <a:r>
              <a:rPr lang="en-US" dirty="0" err="1"/>
              <a:t>XGBoost</a:t>
            </a:r>
            <a:r>
              <a:rPr lang="en-US" dirty="0"/>
              <a:t> Model: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10D545-F6D5-A31B-0A4A-31FB9744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58888"/>
            <a:ext cx="7772400" cy="2958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77DC7D-C84C-784B-496D-A42A316E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69" y="4607680"/>
            <a:ext cx="3505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28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2B72DD-B128-BD80-4C62-AD6B5E8E77FA}"/>
              </a:ext>
            </a:extLst>
          </p:cNvPr>
          <p:cNvSpPr txBox="1"/>
          <p:nvPr/>
        </p:nvSpPr>
        <p:spPr>
          <a:xfrm>
            <a:off x="2649517" y="1021279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for the Randomized Search </a:t>
            </a:r>
            <a:r>
              <a:rPr lang="en-US" dirty="0" err="1"/>
              <a:t>XGBoost</a:t>
            </a:r>
            <a:r>
              <a:rPr lang="en-US" dirty="0"/>
              <a:t> Algorithm: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C0036-9922-A20C-352D-61EACB840FA7}"/>
              </a:ext>
            </a:extLst>
          </p:cNvPr>
          <p:cNvSpPr txBox="1"/>
          <p:nvPr/>
        </p:nvSpPr>
        <p:spPr>
          <a:xfrm>
            <a:off x="1389413" y="5035138"/>
            <a:ext cx="952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we can see clearly that this tuned model performs much better than the other models and too without overfitting.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CE6C92-4DAC-50F6-2058-B2C4E113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043" y="1739674"/>
            <a:ext cx="5359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50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F6AD-3DEC-E807-30BA-B9C82D55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Dataset: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B7CC2C2-8FB7-1B26-6914-BAA245F2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4" y="5168900"/>
            <a:ext cx="6464300" cy="927100"/>
          </a:xfrm>
          <a:prstGeom prst="rect">
            <a:avLst/>
          </a:prstGeom>
        </p:spPr>
      </p:pic>
      <p:pic>
        <p:nvPicPr>
          <p:cNvPr id="6" name="Picture 5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AEF536C5-FCB6-F196-3489-16B8A13B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64" y="2004786"/>
            <a:ext cx="5207000" cy="787400"/>
          </a:xfrm>
          <a:prstGeom prst="rect">
            <a:avLst/>
          </a:prstGeom>
        </p:spPr>
      </p:pic>
      <p:pic>
        <p:nvPicPr>
          <p:cNvPr id="8" name="Picture 7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28295F01-F493-8124-0731-93F4188D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64" y="3429000"/>
            <a:ext cx="7772400" cy="10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15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BC3D-691A-65B8-B751-FB80EA23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Values for Target dataset:</a:t>
            </a:r>
          </a:p>
        </p:txBody>
      </p:sp>
      <p:pic>
        <p:nvPicPr>
          <p:cNvPr id="4" name="Picture 3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B0D0B4D7-F08B-B332-C009-0AFAEB86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0"/>
            <a:ext cx="4051300" cy="393700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BF90154-9F2B-2778-9507-D7268F12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686" y="2159000"/>
            <a:ext cx="1270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4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95CC-DEF1-CD4E-6C39-50A7CDB4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0512"/>
            <a:ext cx="10668000" cy="1052513"/>
          </a:xfrm>
        </p:spPr>
        <p:txBody>
          <a:bodyPr/>
          <a:lstStyle/>
          <a:p>
            <a:pPr algn="ctr"/>
            <a:r>
              <a:rPr lang="en-US" dirty="0"/>
              <a:t>RapidMiner</a:t>
            </a:r>
          </a:p>
        </p:txBody>
      </p:sp>
      <p:pic>
        <p:nvPicPr>
          <p:cNvPr id="4" name="Picture 3" descr="A white background with numbers&#10;&#10;Description automatically generated">
            <a:extLst>
              <a:ext uri="{FF2B5EF4-FFF2-40B4-BE49-F238E27FC236}">
                <a16:creationId xmlns:a16="http://schemas.microsoft.com/office/drawing/2014/main" id="{D8E9A18A-FEF8-6F6A-1920-FF6F9293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7" y="1343025"/>
            <a:ext cx="5857360" cy="19759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786D32-85F0-6092-2E2C-D8202855A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23" y="3539076"/>
            <a:ext cx="6057900" cy="28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87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4750D0-789F-37C3-298B-8AB116B4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93540"/>
            <a:ext cx="6257925" cy="2998728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35ADBC5B-F799-4E2F-755A-BA723D4B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92268"/>
            <a:ext cx="5910859" cy="35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7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691BB699-26A5-0B2E-B3FC-1049B7D3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32" y="257175"/>
            <a:ext cx="4724400" cy="28702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DB9DBC4-5458-7098-615E-3043093BA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50" y="3230789"/>
            <a:ext cx="6720089" cy="32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47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FA23EA4-E90B-E1AF-F1FD-BD66E951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46740"/>
            <a:ext cx="7772400" cy="2676093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C3F32F3-B23B-9F45-8199-6DA02261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3" y="708613"/>
            <a:ext cx="11457549" cy="151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13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flight schedule&#10;&#10;Description automatically generated">
            <a:extLst>
              <a:ext uri="{FF2B5EF4-FFF2-40B4-BE49-F238E27FC236}">
                <a16:creationId xmlns:a16="http://schemas.microsoft.com/office/drawing/2014/main" id="{5AE4CF1C-68A4-8E31-1A1A-E1A5BCFE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65" r="526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A8F94-465B-A124-0237-598224517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sz="1700"/>
              <a:t>After the analysis we can conclude that HyperParameter Tuned Xgboost models outperform the regular XGBoost model and also don’t overfit.</a:t>
            </a:r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sz="1700"/>
              <a:t>After the use of RapidMiner we can say that if also performs well and gives out good results given the size of the dataset.</a:t>
            </a:r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sz="1700"/>
              <a:t>Overall, from all the models used by our group we had the best results by XGBoost Algorithm(Randomized search) , Hence we have used it for the group as well.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CAF20-DA6A-75A4-9281-BFD240DC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Conclusion:</a:t>
            </a:r>
          </a:p>
        </p:txBody>
      </p:sp>
    </p:spTree>
    <p:extLst>
      <p:ext uri="{BB962C8B-B14F-4D97-AF65-F5344CB8AC3E}">
        <p14:creationId xmlns:p14="http://schemas.microsoft.com/office/powerpoint/2010/main" val="334516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5CD783-E708-4711-B23C-5B7B72A3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578824" cy="6028256"/>
          </a:xfrm>
          <a:custGeom>
            <a:avLst/>
            <a:gdLst>
              <a:gd name="connsiteX0" fmla="*/ 0 w 5578824"/>
              <a:gd name="connsiteY0" fmla="*/ 0 h 6028256"/>
              <a:gd name="connsiteX1" fmla="*/ 3897606 w 5578824"/>
              <a:gd name="connsiteY1" fmla="*/ 0 h 6028256"/>
              <a:gd name="connsiteX2" fmla="*/ 4274232 w 5578824"/>
              <a:gd name="connsiteY2" fmla="*/ 360545 h 6028256"/>
              <a:gd name="connsiteX3" fmla="*/ 4673934 w 5578824"/>
              <a:gd name="connsiteY3" fmla="*/ 738354 h 6028256"/>
              <a:gd name="connsiteX4" fmla="*/ 5421862 w 5578824"/>
              <a:gd name="connsiteY4" fmla="*/ 1773839 h 6028256"/>
              <a:gd name="connsiteX5" fmla="*/ 5469199 w 5578824"/>
              <a:gd name="connsiteY5" fmla="*/ 3329255 h 6028256"/>
              <a:gd name="connsiteX6" fmla="*/ 4741546 w 5578824"/>
              <a:gd name="connsiteY6" fmla="*/ 4877588 h 6028256"/>
              <a:gd name="connsiteX7" fmla="*/ 1325600 w 5578824"/>
              <a:gd name="connsiteY7" fmla="*/ 5980388 h 6028256"/>
              <a:gd name="connsiteX8" fmla="*/ 137593 w 5578824"/>
              <a:gd name="connsiteY8" fmla="*/ 5804042 h 6028256"/>
              <a:gd name="connsiteX9" fmla="*/ 0 w 5578824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9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1AEF6080-A320-3DD8-843B-142FD6DCC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860"/>
            <a:ext cx="4581173" cy="11911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7FD7-84CE-F0B2-DBD7-14606E3E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1900"/>
              <a:t>Step 1: Extracting the data from the site and download the csv file from the website.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900"/>
              <a:t>Step 2: Creating a Hive table and load all the file data into it. Prefix the table name with your name.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900"/>
              <a:t>Step 3: Use Random Sampling in Hive to get 30,000 random rows from the entire dataset and save into another table.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900"/>
              <a:t>Step 4: Use Hadoop to download to the saved 30,000 rows onto your local computer.</a:t>
            </a:r>
          </a:p>
          <a:p>
            <a:pPr marL="0" indent="0">
              <a:lnSpc>
                <a:spcPct val="115000"/>
              </a:lnSpc>
              <a:buNone/>
            </a:pPr>
            <a:endParaRPr lang="en-US" sz="1900"/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endParaRPr lang="en-US" sz="1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B841A-EF14-6A71-115D-61F54ACF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/>
              <a:t>Steps for working in Hadoop and downloading 30,00 random rows from the dataset.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475748-AE6E-72BF-3F95-509B74FA4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178" y="1756353"/>
            <a:ext cx="1725153" cy="1672647"/>
          </a:xfrm>
          <a:prstGeom prst="rect">
            <a:avLst/>
          </a:prstGeom>
        </p:spPr>
      </p:pic>
      <p:pic>
        <p:nvPicPr>
          <p:cNvPr id="6" name="Picture 5" descr="A black grid with white squares&#10;&#10;Description automatically generated">
            <a:extLst>
              <a:ext uri="{FF2B5EF4-FFF2-40B4-BE49-F238E27FC236}">
                <a16:creationId xmlns:a16="http://schemas.microsoft.com/office/drawing/2014/main" id="{841B19AF-DCD6-D6EB-5E53-BA286413F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78" y="3791289"/>
            <a:ext cx="2074822" cy="20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34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8" name="Picture 7" descr="A close-up of a flight schedule&#10;&#10;Description automatically generated">
            <a:extLst>
              <a:ext uri="{FF2B5EF4-FFF2-40B4-BE49-F238E27FC236}">
                <a16:creationId xmlns:a16="http://schemas.microsoft.com/office/drawing/2014/main" id="{754E0C87-02C0-2755-E539-3C6C400F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47" b="12547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0FA08-CB0A-4BED-BFE8-BED66988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27" y="1454111"/>
            <a:ext cx="8009146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THANK</a:t>
            </a:r>
            <a:r>
              <a:rPr lang="en-US" sz="5800" kern="12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4AF0-DAE8-C4E2-82E6-F480B06E0C84}"/>
              </a:ext>
            </a:extLst>
          </p:cNvPr>
          <p:cNvSpPr txBox="1"/>
          <p:nvPr/>
        </p:nvSpPr>
        <p:spPr>
          <a:xfrm>
            <a:off x="2891020" y="3749255"/>
            <a:ext cx="6409960" cy="1188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lnSpc>
                <a:spcPct val="125000"/>
              </a:lnSpc>
              <a:spcBef>
                <a:spcPts val="1000"/>
              </a:spcBef>
            </a:pPr>
            <a:r>
              <a:rPr lang="en-US" sz="3600" kern="1200" dirty="0">
                <a:solidFill>
                  <a:schemeClr val="bg2">
                    <a:lumMod val="75000"/>
                    <a:lumOff val="25000"/>
                    <a:alpha val="80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Group 5</a:t>
            </a:r>
            <a:r>
              <a:rPr lang="en-US" sz="2400" kern="1200" dirty="0">
                <a:solidFill>
                  <a:schemeClr val="bg2">
                    <a:lumMod val="75000"/>
                    <a:lumOff val="25000"/>
                    <a:alpha val="80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.</a:t>
            </a:r>
          </a:p>
          <a:p>
            <a:pPr algn="ctr">
              <a:lnSpc>
                <a:spcPct val="125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2">
                    <a:lumMod val="75000"/>
                    <a:lumOff val="25000"/>
                    <a:alpha val="80000"/>
                  </a:schemeClr>
                </a:solidFill>
                <a:highlight>
                  <a:srgbClr val="FFFF00"/>
                </a:highlight>
              </a:rPr>
              <a:t>(Ali , </a:t>
            </a:r>
            <a:r>
              <a:rPr lang="en-US" sz="2400" dirty="0" err="1">
                <a:solidFill>
                  <a:schemeClr val="bg2">
                    <a:lumMod val="75000"/>
                    <a:lumOff val="25000"/>
                    <a:alpha val="80000"/>
                  </a:schemeClr>
                </a:solidFill>
                <a:highlight>
                  <a:srgbClr val="FFFF00"/>
                </a:highlight>
              </a:rPr>
              <a:t>Likhitha</a:t>
            </a:r>
            <a:r>
              <a:rPr lang="en-US" sz="2400" dirty="0">
                <a:solidFill>
                  <a:schemeClr val="bg2">
                    <a:lumMod val="75000"/>
                    <a:lumOff val="25000"/>
                    <a:alpha val="80000"/>
                  </a:schemeClr>
                </a:solidFill>
                <a:highlight>
                  <a:srgbClr val="FFFF00"/>
                </a:highlight>
              </a:rPr>
              <a:t> , Krishna , Shivam)</a:t>
            </a:r>
            <a:endParaRPr lang="en-US" sz="2400" kern="1200" dirty="0">
              <a:solidFill>
                <a:schemeClr val="bg2">
                  <a:lumMod val="75000"/>
                  <a:lumOff val="25000"/>
                  <a:alpha val="80000"/>
                </a:schemeClr>
              </a:solidFill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1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n airport&#10;&#10;Description automatically generated">
            <a:extLst>
              <a:ext uri="{FF2B5EF4-FFF2-40B4-BE49-F238E27FC236}">
                <a16:creationId xmlns:a16="http://schemas.microsoft.com/office/drawing/2014/main" id="{457800FB-C22D-9D8D-95D8-677D30A64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A13D68-1053-0F2F-ECDC-A18A6068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66" y="115990"/>
            <a:ext cx="6537923" cy="319888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35A34D-0A4E-54C3-20CC-8630D61E1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35" y="3397532"/>
            <a:ext cx="7150264" cy="3344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F4F8F-69E0-FD45-0F9A-7C5952E1EDD8}"/>
              </a:ext>
            </a:extLst>
          </p:cNvPr>
          <p:cNvSpPr txBox="1"/>
          <p:nvPr/>
        </p:nvSpPr>
        <p:spPr>
          <a:xfrm>
            <a:off x="320634" y="5723906"/>
            <a:ext cx="450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up the EMR Cluster and importing the 2003-year csv.</a:t>
            </a:r>
          </a:p>
        </p:txBody>
      </p:sp>
    </p:spTree>
    <p:extLst>
      <p:ext uri="{BB962C8B-B14F-4D97-AF65-F5344CB8AC3E}">
        <p14:creationId xmlns:p14="http://schemas.microsoft.com/office/powerpoint/2010/main" val="396783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erial view of an airport&#10;&#10;Description automatically generated">
            <a:extLst>
              <a:ext uri="{FF2B5EF4-FFF2-40B4-BE49-F238E27FC236}">
                <a16:creationId xmlns:a16="http://schemas.microsoft.com/office/drawing/2014/main" id="{300C6848-7ECC-720B-3FA0-8F8D38D3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pic>
        <p:nvPicPr>
          <p:cNvPr id="5" name="Picture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0BB2EF8-711D-B90D-F027-CA0A817E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1" y="305672"/>
            <a:ext cx="6436451" cy="1373579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EBE93F8-3941-7F5D-BD20-1DB1A76C9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076" y="98962"/>
            <a:ext cx="5190540" cy="6323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EE85A-A18A-4151-3653-7C2A7441D780}"/>
              </a:ext>
            </a:extLst>
          </p:cNvPr>
          <p:cNvSpPr txBox="1"/>
          <p:nvPr/>
        </p:nvSpPr>
        <p:spPr>
          <a:xfrm>
            <a:off x="273132" y="5822870"/>
            <a:ext cx="582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new table in hive to extract the full dataset from the data website and loading it into the table.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2AC0F-F10E-34A5-D273-DFB1F63FB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84" y="1984923"/>
            <a:ext cx="597683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erial view of an airport&#10;&#10;Description automatically generated">
            <a:extLst>
              <a:ext uri="{FF2B5EF4-FFF2-40B4-BE49-F238E27FC236}">
                <a16:creationId xmlns:a16="http://schemas.microsoft.com/office/drawing/2014/main" id="{251FFDBE-488F-4AAA-9644-2CC5F86A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8024" cy="685800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E94749A-8C57-E349-C1ED-0A10A5949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776" y="216466"/>
            <a:ext cx="5212172" cy="6425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4B1F8-9153-18D5-CCEA-94958B2AB73E}"/>
              </a:ext>
            </a:extLst>
          </p:cNvPr>
          <p:cNvSpPr txBox="1"/>
          <p:nvPr/>
        </p:nvSpPr>
        <p:spPr>
          <a:xfrm>
            <a:off x="376052" y="5995202"/>
            <a:ext cx="604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new table to hold the randomly selected 30,000 rows.</a:t>
            </a:r>
          </a:p>
        </p:txBody>
      </p:sp>
    </p:spTree>
    <p:extLst>
      <p:ext uri="{BB962C8B-B14F-4D97-AF65-F5344CB8AC3E}">
        <p14:creationId xmlns:p14="http://schemas.microsoft.com/office/powerpoint/2010/main" val="299925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59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59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 aerial view of an airport&#10;&#10;Description automatically generated">
            <a:extLst>
              <a:ext uri="{FF2B5EF4-FFF2-40B4-BE49-F238E27FC236}">
                <a16:creationId xmlns:a16="http://schemas.microsoft.com/office/drawing/2014/main" id="{9225547D-E09A-F496-B270-AF47C0C1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0"/>
            <a:ext cx="12191998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CC82EF-155A-7481-8B80-C9AE0F46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22" y="289549"/>
            <a:ext cx="5148752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235CD-AB9D-DEFE-3322-431AE3AB658A}"/>
              </a:ext>
            </a:extLst>
          </p:cNvPr>
          <p:cNvSpPr txBox="1"/>
          <p:nvPr/>
        </p:nvSpPr>
        <p:spPr>
          <a:xfrm>
            <a:off x="5615395" y="5597941"/>
            <a:ext cx="6266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Random Sampling in Hive to select 30,000 random rows from the entire dataset and put it into the newly created table: </a:t>
            </a:r>
            <a:r>
              <a:rPr lang="en-US" dirty="0" err="1"/>
              <a:t>AliSample</a:t>
            </a:r>
            <a:r>
              <a:rPr lang="en-US" dirty="0"/>
              <a:t>.</a:t>
            </a:r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3A5295D-2FD0-8EC1-2CB9-8085DDD93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425" y="409574"/>
            <a:ext cx="402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10488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1008</Words>
  <Application>Microsoft Macintosh PowerPoint</Application>
  <PresentationFormat>Widescreen</PresentationFormat>
  <Paragraphs>96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Avenir Next LT Pro</vt:lpstr>
      <vt:lpstr>Avenir Next LT Pro Light</vt:lpstr>
      <vt:lpstr>Segoe UI Light</vt:lpstr>
      <vt:lpstr>Sitka Subheading</vt:lpstr>
      <vt:lpstr>PebbleVTI</vt:lpstr>
      <vt:lpstr>SCALABLE DATABASE – CS 673 FINAL PROJECT PHASE 2.</vt:lpstr>
      <vt:lpstr>Members:</vt:lpstr>
      <vt:lpstr>Contents:</vt:lpstr>
      <vt:lpstr>Data Source:</vt:lpstr>
      <vt:lpstr>Steps for working in Hadoop and downloading 30,00 random rows from the dataset.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Downloading the new table:</vt:lpstr>
      <vt:lpstr>2. Combining all the datasets:</vt:lpstr>
      <vt:lpstr>PowerPoint Presentation</vt:lpstr>
      <vt:lpstr>Data Pre-processing , Cleaning &amp; Wrangling</vt:lpstr>
      <vt:lpstr>PowerPoint Presentation</vt:lpstr>
      <vt:lpstr>PowerPoint Presentation</vt:lpstr>
      <vt:lpstr>PowerPoint Presentation</vt:lpstr>
      <vt:lpstr>3. Exploratory Data Analysis:</vt:lpstr>
      <vt:lpstr>Graph for Delay in Departure.</vt:lpstr>
      <vt:lpstr>Graph for Delay in Arrival.</vt:lpstr>
      <vt:lpstr>Distribution of Distance of Flights.</vt:lpstr>
      <vt:lpstr>Distribution of Airtime.</vt:lpstr>
      <vt:lpstr>Unique Air Carriers.</vt:lpstr>
      <vt:lpstr>Origin Airports.</vt:lpstr>
      <vt:lpstr>Destination Airports.</vt:lpstr>
      <vt:lpstr>Correlation Heatmap.</vt:lpstr>
      <vt:lpstr>Avg. Arrival Delay by Origin Airport.</vt:lpstr>
      <vt:lpstr>Delay at Origin Airport.</vt:lpstr>
      <vt:lpstr>Target Dataset:</vt:lpstr>
      <vt:lpstr>PowerPoint Presentation</vt:lpstr>
      <vt:lpstr>4. Applying Machine Learning Models:</vt:lpstr>
      <vt:lpstr>List of Machine Learning Models used by the group:</vt:lpstr>
      <vt:lpstr>Ali – XGBoost Algorithm(Tuned):</vt:lpstr>
      <vt:lpstr>Likhitha – CATBoost Algorithm</vt:lpstr>
      <vt:lpstr>Krishna –  Random Forest:</vt:lpstr>
      <vt:lpstr>Shivam –  Logistic Regression:</vt:lpstr>
      <vt:lpstr>HyperParameter Tuned XGBoost Classifier</vt:lpstr>
      <vt:lpstr>PowerPoint Presentation</vt:lpstr>
      <vt:lpstr>PowerPoint Presentation</vt:lpstr>
      <vt:lpstr>Target Dataset:</vt:lpstr>
      <vt:lpstr>Predicted Values for Target dataset:</vt:lpstr>
      <vt:lpstr>RapidMiner</vt:lpstr>
      <vt:lpstr>PowerPoint Presentation</vt:lpstr>
      <vt:lpstr>PowerPoint Presentation</vt:lpstr>
      <vt:lpstr>PowerPoint Presentation</vt:lpstr>
      <vt:lpstr>Conclusion: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Inamdar, Mr. Ali Suhel</dc:creator>
  <cp:lastModifiedBy>Inamdar, Mr. Ali Suhel</cp:lastModifiedBy>
  <cp:revision>5</cp:revision>
  <dcterms:created xsi:type="dcterms:W3CDTF">2024-12-12T01:06:16Z</dcterms:created>
  <dcterms:modified xsi:type="dcterms:W3CDTF">2024-12-13T20:00:24Z</dcterms:modified>
</cp:coreProperties>
</file>